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3" r:id="rId3"/>
    <p:sldId id="264" r:id="rId4"/>
    <p:sldId id="257" r:id="rId5"/>
    <p:sldId id="258" r:id="rId6"/>
    <p:sldId id="259" r:id="rId7"/>
    <p:sldId id="260" r:id="rId8"/>
    <p:sldId id="261" r:id="rId9"/>
    <p:sldId id="262"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67"/>
    <p:restoredTop sz="94729"/>
  </p:normalViewPr>
  <p:slideViewPr>
    <p:cSldViewPr snapToGrid="0" snapToObjects="1">
      <p:cViewPr varScale="1">
        <p:scale>
          <a:sx n="114" d="100"/>
          <a:sy n="114" d="100"/>
        </p:scale>
        <p:origin x="2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2785A1FF-3335-4542-BD53-75800E9DEEEC}" type="datetimeFigureOut">
              <a:rPr lang="en-US" smtClean="0"/>
              <a:t>11/16/2020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3397982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5A1FF-3335-4542-BD53-75800E9DEEEC}"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3792390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2785A1FF-3335-4542-BD53-75800E9DEEEC}" type="datetimeFigureOut">
              <a:rPr lang="en-US" smtClean="0"/>
              <a:t>11/16/2020</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2070106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785A1FF-3335-4542-BD53-75800E9DEEEC}"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3291671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2785A1FF-3335-4542-BD53-75800E9DEEEC}" type="datetimeFigureOut">
              <a:rPr lang="en-US" smtClean="0"/>
              <a:t>11/16/2020</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251291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2785A1FF-3335-4542-BD53-75800E9DEEEC}" type="datetimeFigureOut">
              <a:rPr lang="en-US" smtClean="0"/>
              <a:t>11/16/2020</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2721420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2785A1FF-3335-4542-BD53-75800E9DEEEC}" type="datetimeFigureOut">
              <a:rPr lang="en-US" smtClean="0"/>
              <a:t>11/16/2020</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74360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785A1FF-3335-4542-BD53-75800E9DEEEC}" type="datetimeFigureOut">
              <a:rPr lang="en-US" smtClean="0"/>
              <a:t>11/16/2020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1454084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2785A1FF-3335-4542-BD53-75800E9DEEEC}" type="datetimeFigureOut">
              <a:rPr lang="en-US" smtClean="0"/>
              <a:t>11/16/2020</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3382988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85A1FF-3335-4542-BD53-75800E9DEEEC}"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275715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2785A1FF-3335-4542-BD53-75800E9DEEEC}" type="datetimeFigureOut">
              <a:rPr lang="en-US" smtClean="0"/>
              <a:t>11/16/2020</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E86C4628-8205-8241-B3E4-4559E2E410A4}" type="slidenum">
              <a:rPr lang="en-US" smtClean="0"/>
              <a:t>‹#›</a:t>
            </a:fld>
            <a:endParaRPr lang="en-US"/>
          </a:p>
        </p:txBody>
      </p:sp>
    </p:spTree>
    <p:extLst>
      <p:ext uri="{BB962C8B-B14F-4D97-AF65-F5344CB8AC3E}">
        <p14:creationId xmlns:p14="http://schemas.microsoft.com/office/powerpoint/2010/main" val="288381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785A1FF-3335-4542-BD53-75800E9DEEEC}" type="datetimeFigureOut">
              <a:rPr lang="en-US" smtClean="0"/>
              <a:t>11/16/2020</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E86C4628-8205-8241-B3E4-4559E2E410A4}" type="slidenum">
              <a:rPr lang="en-US" smtClean="0"/>
              <a:t>‹#›</a:t>
            </a:fld>
            <a:endParaRPr lang="en-US"/>
          </a:p>
        </p:txBody>
      </p:sp>
    </p:spTree>
    <p:extLst>
      <p:ext uri="{BB962C8B-B14F-4D97-AF65-F5344CB8AC3E}">
        <p14:creationId xmlns:p14="http://schemas.microsoft.com/office/powerpoint/2010/main" val="4128836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aplanwe@orange.k12.nj.u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DC22-5C1B-8C4F-A935-407F3749B969}"/>
              </a:ext>
            </a:extLst>
          </p:cNvPr>
          <p:cNvSpPr>
            <a:spLocks noGrp="1"/>
          </p:cNvSpPr>
          <p:nvPr>
            <p:ph type="ctrTitle"/>
          </p:nvPr>
        </p:nvSpPr>
        <p:spPr>
          <a:xfrm>
            <a:off x="1752749" y="1448487"/>
            <a:ext cx="8679915" cy="1748729"/>
          </a:xfrm>
        </p:spPr>
        <p:txBody>
          <a:bodyPr/>
          <a:lstStyle/>
          <a:p>
            <a:r>
              <a:rPr lang="en-US" dirty="0"/>
              <a:t>Junior Class Presentation</a:t>
            </a:r>
          </a:p>
        </p:txBody>
      </p:sp>
      <p:sp>
        <p:nvSpPr>
          <p:cNvPr id="3" name="Subtitle 2">
            <a:extLst>
              <a:ext uri="{FF2B5EF4-FFF2-40B4-BE49-F238E27FC236}">
                <a16:creationId xmlns:a16="http://schemas.microsoft.com/office/drawing/2014/main" id="{62052BB6-DBD9-C645-8452-2EB3EDB1B7FB}"/>
              </a:ext>
            </a:extLst>
          </p:cNvPr>
          <p:cNvSpPr>
            <a:spLocks noGrp="1"/>
          </p:cNvSpPr>
          <p:nvPr>
            <p:ph type="subTitle" idx="1"/>
          </p:nvPr>
        </p:nvSpPr>
        <p:spPr>
          <a:xfrm>
            <a:off x="1752749" y="3429000"/>
            <a:ext cx="8673427" cy="1322587"/>
          </a:xfrm>
        </p:spPr>
        <p:txBody>
          <a:bodyPr>
            <a:normAutofit fontScale="92500" lnSpcReduction="20000"/>
          </a:bodyPr>
          <a:lstStyle/>
          <a:p>
            <a:r>
              <a:rPr lang="en-US" dirty="0"/>
              <a:t>Ms. Kaplan 11</a:t>
            </a:r>
            <a:r>
              <a:rPr lang="en-US" baseline="30000" dirty="0"/>
              <a:t>th</a:t>
            </a:r>
            <a:r>
              <a:rPr lang="en-US" dirty="0"/>
              <a:t> grade counselor last names A-L</a:t>
            </a:r>
          </a:p>
          <a:p>
            <a:r>
              <a:rPr lang="en-US" dirty="0">
                <a:solidFill>
                  <a:schemeClr val="bg1"/>
                </a:solidFill>
                <a:hlinkClick r:id="rId2">
                  <a:extLst>
                    <a:ext uri="{A12FA001-AC4F-418D-AE19-62706E023703}">
                      <ahyp:hlinkClr xmlns:ahyp="http://schemas.microsoft.com/office/drawing/2018/hyperlinkcolor" val="tx"/>
                    </a:ext>
                  </a:extLst>
                </a:hlinkClick>
              </a:rPr>
              <a:t>kaplanwe@orange.k12.nj.us</a:t>
            </a:r>
            <a:endParaRPr lang="en-US" dirty="0">
              <a:solidFill>
                <a:schemeClr val="bg1"/>
              </a:solidFill>
            </a:endParaRPr>
          </a:p>
          <a:p>
            <a:r>
              <a:rPr lang="en-US" dirty="0"/>
              <a:t>Remind @32g99e</a:t>
            </a:r>
          </a:p>
          <a:p>
            <a:r>
              <a:rPr lang="en-US" dirty="0"/>
              <a:t>Google Classroom </a:t>
            </a:r>
            <a:r>
              <a:rPr lang="en-US" dirty="0" err="1"/>
              <a:t>xoytxyf</a:t>
            </a:r>
            <a:endParaRPr lang="en-US" dirty="0"/>
          </a:p>
        </p:txBody>
      </p:sp>
    </p:spTree>
    <p:extLst>
      <p:ext uri="{BB962C8B-B14F-4D97-AF65-F5344CB8AC3E}">
        <p14:creationId xmlns:p14="http://schemas.microsoft.com/office/powerpoint/2010/main" val="2003756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38EAB4-2283-584B-AA7B-AD78DD763012}"/>
              </a:ext>
            </a:extLst>
          </p:cNvPr>
          <p:cNvPicPr>
            <a:picLocks noChangeAspect="1"/>
          </p:cNvPicPr>
          <p:nvPr/>
        </p:nvPicPr>
        <p:blipFill>
          <a:blip r:embed="rId2"/>
          <a:stretch>
            <a:fillRect/>
          </a:stretch>
        </p:blipFill>
        <p:spPr>
          <a:xfrm>
            <a:off x="341810" y="496388"/>
            <a:ext cx="5865223" cy="5865223"/>
          </a:xfrm>
          <a:prstGeom prst="rect">
            <a:avLst/>
          </a:prstGeom>
        </p:spPr>
      </p:pic>
      <p:pic>
        <p:nvPicPr>
          <p:cNvPr id="7" name="Picture 6">
            <a:extLst>
              <a:ext uri="{FF2B5EF4-FFF2-40B4-BE49-F238E27FC236}">
                <a16:creationId xmlns:a16="http://schemas.microsoft.com/office/drawing/2014/main" id="{CE0E6EA2-DAA7-334C-B49C-04A61A60A73D}"/>
              </a:ext>
            </a:extLst>
          </p:cNvPr>
          <p:cNvPicPr>
            <a:picLocks noChangeAspect="1"/>
          </p:cNvPicPr>
          <p:nvPr/>
        </p:nvPicPr>
        <p:blipFill>
          <a:blip r:embed="rId3"/>
          <a:stretch>
            <a:fillRect/>
          </a:stretch>
        </p:blipFill>
        <p:spPr>
          <a:xfrm>
            <a:off x="6814455" y="613954"/>
            <a:ext cx="4545875" cy="5303520"/>
          </a:xfrm>
          <a:prstGeom prst="rect">
            <a:avLst/>
          </a:prstGeom>
        </p:spPr>
      </p:pic>
    </p:spTree>
    <p:extLst>
      <p:ext uri="{BB962C8B-B14F-4D97-AF65-F5344CB8AC3E}">
        <p14:creationId xmlns:p14="http://schemas.microsoft.com/office/powerpoint/2010/main" val="3433335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F4E8-1D8F-7348-80F7-EB3D3187B574}"/>
              </a:ext>
            </a:extLst>
          </p:cNvPr>
          <p:cNvSpPr>
            <a:spLocks noGrp="1"/>
          </p:cNvSpPr>
          <p:nvPr>
            <p:ph type="title"/>
          </p:nvPr>
        </p:nvSpPr>
        <p:spPr/>
        <p:txBody>
          <a:bodyPr/>
          <a:lstStyle/>
          <a:p>
            <a:r>
              <a:rPr lang="en-US" dirty="0"/>
              <a:t>How Can I Help You?</a:t>
            </a:r>
          </a:p>
        </p:txBody>
      </p:sp>
      <p:sp>
        <p:nvSpPr>
          <p:cNvPr id="3" name="Content Placeholder 2">
            <a:extLst>
              <a:ext uri="{FF2B5EF4-FFF2-40B4-BE49-F238E27FC236}">
                <a16:creationId xmlns:a16="http://schemas.microsoft.com/office/drawing/2014/main" id="{0AC4D4FB-1329-EB41-A45D-D49537D4200A}"/>
              </a:ext>
            </a:extLst>
          </p:cNvPr>
          <p:cNvSpPr>
            <a:spLocks noGrp="1"/>
          </p:cNvSpPr>
          <p:nvPr>
            <p:ph idx="1"/>
          </p:nvPr>
        </p:nvSpPr>
        <p:spPr>
          <a:xfrm>
            <a:off x="5118447" y="1717589"/>
            <a:ext cx="6281873" cy="4683214"/>
          </a:xfrm>
        </p:spPr>
        <p:txBody>
          <a:bodyPr>
            <a:normAutofit/>
          </a:bodyPr>
          <a:lstStyle/>
          <a:p>
            <a:r>
              <a:rPr lang="en-US" dirty="0"/>
              <a:t>If you have not already done so, please join my Remind and my Google classroom in order to receive important information and updates as well as reach out to me easily</a:t>
            </a:r>
          </a:p>
          <a:p>
            <a:r>
              <a:rPr lang="en-US" dirty="0"/>
              <a:t>I am available to assist with:</a:t>
            </a:r>
          </a:p>
          <a:p>
            <a:pPr lvl="1"/>
            <a:r>
              <a:rPr lang="en-US" dirty="0"/>
              <a:t>Academic questions or concerns</a:t>
            </a:r>
          </a:p>
          <a:p>
            <a:pPr lvl="1"/>
            <a:r>
              <a:rPr lang="en-US" dirty="0"/>
              <a:t>Scheduling questions or concerns</a:t>
            </a:r>
          </a:p>
          <a:p>
            <a:pPr lvl="1"/>
            <a:r>
              <a:rPr lang="en-US" dirty="0"/>
              <a:t>Social/Emotional concerns</a:t>
            </a:r>
          </a:p>
          <a:p>
            <a:pPr lvl="1"/>
            <a:r>
              <a:rPr lang="en-US" dirty="0"/>
              <a:t>Post Secondary Planning</a:t>
            </a:r>
          </a:p>
          <a:p>
            <a:pPr lvl="1"/>
            <a:r>
              <a:rPr lang="en-US" dirty="0"/>
              <a:t>Naviance</a:t>
            </a:r>
          </a:p>
          <a:p>
            <a:pPr lvl="1"/>
            <a:r>
              <a:rPr lang="en-US" dirty="0"/>
              <a:t>Any other questions you have throughout the year</a:t>
            </a:r>
            <a:br>
              <a:rPr lang="en-US" dirty="0"/>
            </a:br>
            <a:endParaRPr lang="en-US" dirty="0"/>
          </a:p>
        </p:txBody>
      </p:sp>
      <p:sp>
        <p:nvSpPr>
          <p:cNvPr id="4" name="TextBox 3">
            <a:extLst>
              <a:ext uri="{FF2B5EF4-FFF2-40B4-BE49-F238E27FC236}">
                <a16:creationId xmlns:a16="http://schemas.microsoft.com/office/drawing/2014/main" id="{BA9A783E-60FA-E54E-8A98-EF371CB89A44}"/>
              </a:ext>
            </a:extLst>
          </p:cNvPr>
          <p:cNvSpPr txBox="1"/>
          <p:nvPr/>
        </p:nvSpPr>
        <p:spPr>
          <a:xfrm>
            <a:off x="4402183" y="6087292"/>
            <a:ext cx="6662057" cy="646331"/>
          </a:xfrm>
          <a:prstGeom prst="rect">
            <a:avLst/>
          </a:prstGeom>
          <a:noFill/>
        </p:spPr>
        <p:txBody>
          <a:bodyPr wrap="square" rtlCol="0">
            <a:spAutoFit/>
          </a:bodyPr>
          <a:lstStyle/>
          <a:p>
            <a:r>
              <a:rPr lang="en-US" dirty="0"/>
              <a:t>Never hesitate to reach out to me for ANYTHING! I am here to help YOU!</a:t>
            </a:r>
          </a:p>
        </p:txBody>
      </p:sp>
      <p:pic>
        <p:nvPicPr>
          <p:cNvPr id="6" name="Picture 5">
            <a:extLst>
              <a:ext uri="{FF2B5EF4-FFF2-40B4-BE49-F238E27FC236}">
                <a16:creationId xmlns:a16="http://schemas.microsoft.com/office/drawing/2014/main" id="{3D98963E-4F06-E146-BB5A-BE0640A15D6A}"/>
              </a:ext>
            </a:extLst>
          </p:cNvPr>
          <p:cNvPicPr>
            <a:picLocks noChangeAspect="1"/>
          </p:cNvPicPr>
          <p:nvPr/>
        </p:nvPicPr>
        <p:blipFill>
          <a:blip r:embed="rId2"/>
          <a:stretch>
            <a:fillRect/>
          </a:stretch>
        </p:blipFill>
        <p:spPr>
          <a:xfrm>
            <a:off x="5799908" y="0"/>
            <a:ext cx="3839935" cy="1904608"/>
          </a:xfrm>
          <a:prstGeom prst="rect">
            <a:avLst/>
          </a:prstGeom>
        </p:spPr>
      </p:pic>
      <p:pic>
        <p:nvPicPr>
          <p:cNvPr id="8" name="Picture 7">
            <a:extLst>
              <a:ext uri="{FF2B5EF4-FFF2-40B4-BE49-F238E27FC236}">
                <a16:creationId xmlns:a16="http://schemas.microsoft.com/office/drawing/2014/main" id="{ADEFD716-1B50-0D4D-A9EE-35CE96FF038A}"/>
              </a:ext>
            </a:extLst>
          </p:cNvPr>
          <p:cNvPicPr>
            <a:picLocks noChangeAspect="1"/>
          </p:cNvPicPr>
          <p:nvPr/>
        </p:nvPicPr>
        <p:blipFill>
          <a:blip r:embed="rId3"/>
          <a:stretch>
            <a:fillRect/>
          </a:stretch>
        </p:blipFill>
        <p:spPr>
          <a:xfrm>
            <a:off x="1685106" y="5214898"/>
            <a:ext cx="1923719" cy="1518725"/>
          </a:xfrm>
          <a:prstGeom prst="rect">
            <a:avLst/>
          </a:prstGeom>
        </p:spPr>
      </p:pic>
    </p:spTree>
    <p:extLst>
      <p:ext uri="{BB962C8B-B14F-4D97-AF65-F5344CB8AC3E}">
        <p14:creationId xmlns:p14="http://schemas.microsoft.com/office/powerpoint/2010/main" val="234975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5433C-883E-3F4A-9A73-262CDE26B209}"/>
              </a:ext>
            </a:extLst>
          </p:cNvPr>
          <p:cNvSpPr>
            <a:spLocks noGrp="1"/>
          </p:cNvSpPr>
          <p:nvPr>
            <p:ph type="title"/>
          </p:nvPr>
        </p:nvSpPr>
        <p:spPr/>
        <p:txBody>
          <a:bodyPr/>
          <a:lstStyle/>
          <a:p>
            <a:r>
              <a:rPr lang="en-US" dirty="0"/>
              <a:t>Grades &amp; Attendance</a:t>
            </a:r>
          </a:p>
        </p:txBody>
      </p:sp>
      <p:sp>
        <p:nvSpPr>
          <p:cNvPr id="3" name="Content Placeholder 2">
            <a:extLst>
              <a:ext uri="{FF2B5EF4-FFF2-40B4-BE49-F238E27FC236}">
                <a16:creationId xmlns:a16="http://schemas.microsoft.com/office/drawing/2014/main" id="{9257846D-AC81-C947-BA22-10B38E1460FB}"/>
              </a:ext>
            </a:extLst>
          </p:cNvPr>
          <p:cNvSpPr>
            <a:spLocks noGrp="1"/>
          </p:cNvSpPr>
          <p:nvPr>
            <p:ph idx="1"/>
          </p:nvPr>
        </p:nvSpPr>
        <p:spPr/>
        <p:txBody>
          <a:bodyPr/>
          <a:lstStyle/>
          <a:p>
            <a:r>
              <a:rPr lang="en-US" dirty="0"/>
              <a:t>Junior year is the last year to build your GPA for college applications next year. Your GPA will be calculated at the end of 11</a:t>
            </a:r>
            <a:r>
              <a:rPr lang="en-US" baseline="30000" dirty="0"/>
              <a:t>th</a:t>
            </a:r>
            <a:r>
              <a:rPr lang="en-US" dirty="0"/>
              <a:t> grade and this will be the GPA shared with colleges upon review</a:t>
            </a:r>
          </a:p>
          <a:p>
            <a:r>
              <a:rPr lang="en-US" dirty="0"/>
              <a:t>It is VERY important that you are attending your classes daily and completing any and all work </a:t>
            </a:r>
          </a:p>
          <a:p>
            <a:r>
              <a:rPr lang="en-US" dirty="0"/>
              <a:t>If you are absent, or miss an assignment for any reason, you should reach out to your teacher about anything that was missed and to submit the assignment(s) at a later date</a:t>
            </a:r>
          </a:p>
          <a:p>
            <a:r>
              <a:rPr lang="en-US" dirty="0"/>
              <a:t>If you need assistance, reach out to your counselor for help</a:t>
            </a:r>
          </a:p>
        </p:txBody>
      </p:sp>
    </p:spTree>
    <p:extLst>
      <p:ext uri="{BB962C8B-B14F-4D97-AF65-F5344CB8AC3E}">
        <p14:creationId xmlns:p14="http://schemas.microsoft.com/office/powerpoint/2010/main" val="2269722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FE4ED-B168-764C-A2A4-F2A94372913E}"/>
              </a:ext>
            </a:extLst>
          </p:cNvPr>
          <p:cNvSpPr>
            <a:spLocks noGrp="1"/>
          </p:cNvSpPr>
          <p:nvPr>
            <p:ph type="title"/>
          </p:nvPr>
        </p:nvSpPr>
        <p:spPr/>
        <p:txBody>
          <a:bodyPr/>
          <a:lstStyle/>
          <a:p>
            <a:r>
              <a:rPr lang="en-US" dirty="0"/>
              <a:t>Graduation Requirements</a:t>
            </a:r>
          </a:p>
        </p:txBody>
      </p:sp>
      <p:pic>
        <p:nvPicPr>
          <p:cNvPr id="4" name="Picture 2">
            <a:extLst>
              <a:ext uri="{FF2B5EF4-FFF2-40B4-BE49-F238E27FC236}">
                <a16:creationId xmlns:a16="http://schemas.microsoft.com/office/drawing/2014/main" id="{A3DA85D7-EACB-B44E-91A0-7D4B4DC9CB02}"/>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19577" y="1010379"/>
            <a:ext cx="7376451" cy="5246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6592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B0717-52B1-0F41-BD0F-3BC275D26CD6}"/>
              </a:ext>
            </a:extLst>
          </p:cNvPr>
          <p:cNvSpPr>
            <a:spLocks noGrp="1"/>
          </p:cNvSpPr>
          <p:nvPr>
            <p:ph type="title"/>
          </p:nvPr>
        </p:nvSpPr>
        <p:spPr/>
        <p:txBody>
          <a:bodyPr/>
          <a:lstStyle/>
          <a:p>
            <a:r>
              <a:rPr lang="en-US" dirty="0"/>
              <a:t>NJ Graduation Assessment Requirements</a:t>
            </a:r>
          </a:p>
        </p:txBody>
      </p:sp>
      <p:sp>
        <p:nvSpPr>
          <p:cNvPr id="7" name="TextBox 6">
            <a:extLst>
              <a:ext uri="{FF2B5EF4-FFF2-40B4-BE49-F238E27FC236}">
                <a16:creationId xmlns:a16="http://schemas.microsoft.com/office/drawing/2014/main" id="{AFAF3D8E-8CBD-2647-9B2B-344BC8241A4B}"/>
              </a:ext>
            </a:extLst>
          </p:cNvPr>
          <p:cNvSpPr txBox="1"/>
          <p:nvPr/>
        </p:nvSpPr>
        <p:spPr>
          <a:xfrm>
            <a:off x="888631" y="5227899"/>
            <a:ext cx="3604992" cy="1200329"/>
          </a:xfrm>
          <a:prstGeom prst="rect">
            <a:avLst/>
          </a:prstGeom>
          <a:noFill/>
        </p:spPr>
        <p:txBody>
          <a:bodyPr wrap="square" rtlCol="0">
            <a:spAutoFit/>
          </a:bodyPr>
          <a:lstStyle/>
          <a:p>
            <a:r>
              <a:rPr lang="en-US" dirty="0"/>
              <a:t>As per the NJDOE in addition to graduation course requirements, you will need to meet one of the testing requirements set forth.</a:t>
            </a:r>
          </a:p>
        </p:txBody>
      </p:sp>
      <p:graphicFrame>
        <p:nvGraphicFramePr>
          <p:cNvPr id="3" name="Table 2">
            <a:extLst>
              <a:ext uri="{FF2B5EF4-FFF2-40B4-BE49-F238E27FC236}">
                <a16:creationId xmlns:a16="http://schemas.microsoft.com/office/drawing/2014/main" id="{BF02CC34-C39D-4E7E-965D-C277E6B2EADD}"/>
              </a:ext>
            </a:extLst>
          </p:cNvPr>
          <p:cNvGraphicFramePr>
            <a:graphicFrameLocks noGrp="1"/>
          </p:cNvGraphicFramePr>
          <p:nvPr>
            <p:extLst>
              <p:ext uri="{D42A27DB-BD31-4B8C-83A1-F6EECF244321}">
                <p14:modId xmlns:p14="http://schemas.microsoft.com/office/powerpoint/2010/main" val="2016603015"/>
              </p:ext>
            </p:extLst>
          </p:nvPr>
        </p:nvGraphicFramePr>
        <p:xfrm>
          <a:off x="5049169" y="855267"/>
          <a:ext cx="6711657" cy="5147465"/>
        </p:xfrm>
        <a:graphic>
          <a:graphicData uri="http://schemas.openxmlformats.org/drawingml/2006/table">
            <a:tbl>
              <a:tblPr firstRow="1" firstCol="1" bandRow="1">
                <a:tableStyleId>{5C22544A-7EE6-4342-B048-85BDC9FD1C3A}</a:tableStyleId>
              </a:tblPr>
              <a:tblGrid>
                <a:gridCol w="1386068">
                  <a:extLst>
                    <a:ext uri="{9D8B030D-6E8A-4147-A177-3AD203B41FA5}">
                      <a16:colId xmlns:a16="http://schemas.microsoft.com/office/drawing/2014/main" val="170823503"/>
                    </a:ext>
                  </a:extLst>
                </a:gridCol>
                <a:gridCol w="2952229">
                  <a:extLst>
                    <a:ext uri="{9D8B030D-6E8A-4147-A177-3AD203B41FA5}">
                      <a16:colId xmlns:a16="http://schemas.microsoft.com/office/drawing/2014/main" val="1288421607"/>
                    </a:ext>
                  </a:extLst>
                </a:gridCol>
                <a:gridCol w="2373360">
                  <a:extLst>
                    <a:ext uri="{9D8B030D-6E8A-4147-A177-3AD203B41FA5}">
                      <a16:colId xmlns:a16="http://schemas.microsoft.com/office/drawing/2014/main" val="3793133292"/>
                    </a:ext>
                  </a:extLst>
                </a:gridCol>
              </a:tblGrid>
              <a:tr h="331885">
                <a:tc>
                  <a:txBody>
                    <a:bodyPr/>
                    <a:lstStyle/>
                    <a:p>
                      <a:pPr marL="0" marR="0" algn="ctr">
                        <a:lnSpc>
                          <a:spcPct val="107000"/>
                        </a:lnSpc>
                        <a:spcBef>
                          <a:spcPts val="0"/>
                        </a:spcBef>
                        <a:spcAft>
                          <a:spcPts val="0"/>
                        </a:spcAft>
                      </a:pPr>
                      <a:r>
                        <a:rPr lang="en-US" sz="1000" dirty="0">
                          <a:effectLst/>
                        </a:rPr>
                        <a:t>Pathways Available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0" marR="0" algn="ctr">
                        <a:lnSpc>
                          <a:spcPct val="107000"/>
                        </a:lnSpc>
                        <a:spcBef>
                          <a:spcPts val="0"/>
                        </a:spcBef>
                        <a:spcAft>
                          <a:spcPts val="0"/>
                        </a:spcAft>
                      </a:pPr>
                      <a:r>
                        <a:rPr lang="en-US" sz="1000">
                          <a:effectLst/>
                        </a:rPr>
                        <a:t>English/Language Arts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0" marR="0" algn="ctr">
                        <a:lnSpc>
                          <a:spcPct val="107000"/>
                        </a:lnSpc>
                        <a:spcBef>
                          <a:spcPts val="0"/>
                        </a:spcBef>
                        <a:spcAft>
                          <a:spcPts val="0"/>
                        </a:spcAft>
                      </a:pPr>
                      <a:r>
                        <a:rPr lang="en-US" sz="1000">
                          <a:effectLst/>
                        </a:rPr>
                        <a:t>Mathematics</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extLst>
                  <a:ext uri="{0D108BD9-81ED-4DB2-BD59-A6C34878D82A}">
                    <a16:rowId xmlns:a16="http://schemas.microsoft.com/office/drawing/2014/main" val="2365963400"/>
                  </a:ext>
                </a:extLst>
              </a:tr>
              <a:tr h="547992">
                <a:tc>
                  <a:txBody>
                    <a:bodyPr/>
                    <a:lstStyle/>
                    <a:p>
                      <a:pPr marL="0" marR="0" algn="ctr">
                        <a:lnSpc>
                          <a:spcPct val="107000"/>
                        </a:lnSpc>
                        <a:spcBef>
                          <a:spcPts val="0"/>
                        </a:spcBef>
                        <a:spcAft>
                          <a:spcPts val="0"/>
                        </a:spcAft>
                      </a:pPr>
                      <a:r>
                        <a:rPr lang="en-US" sz="1000">
                          <a:effectLst/>
                        </a:rPr>
                        <a:t>First Pathway: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0" marR="0">
                        <a:lnSpc>
                          <a:spcPct val="107000"/>
                        </a:lnSpc>
                        <a:spcBef>
                          <a:spcPts val="0"/>
                        </a:spcBef>
                        <a:spcAft>
                          <a:spcPts val="0"/>
                        </a:spcAft>
                      </a:pPr>
                      <a:r>
                        <a:rPr lang="en-US" sz="1000">
                          <a:effectLst/>
                        </a:rPr>
                        <a:t>Student must take and Pass:</a:t>
                      </a:r>
                    </a:p>
                    <a:p>
                      <a:pPr marL="0" marR="0">
                        <a:lnSpc>
                          <a:spcPct val="107000"/>
                        </a:lnSpc>
                        <a:spcBef>
                          <a:spcPts val="0"/>
                        </a:spcBef>
                        <a:spcAft>
                          <a:spcPts val="0"/>
                        </a:spcAft>
                      </a:pPr>
                      <a:r>
                        <a:rPr lang="en-US" sz="1000">
                          <a:effectLst/>
                        </a:rPr>
                        <a:t>NJSLA/PARCC ELA Grade 10 ≥ 750 (Level 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0" marR="0">
                        <a:lnSpc>
                          <a:spcPct val="107000"/>
                        </a:lnSpc>
                        <a:spcBef>
                          <a:spcPts val="0"/>
                        </a:spcBef>
                        <a:spcAft>
                          <a:spcPts val="0"/>
                        </a:spcAft>
                      </a:pPr>
                      <a:r>
                        <a:rPr lang="en-US" sz="1000">
                          <a:effectLst/>
                        </a:rPr>
                        <a:t>Student must take and Pass:</a:t>
                      </a:r>
                    </a:p>
                    <a:p>
                      <a:pPr marL="0" marR="0">
                        <a:lnSpc>
                          <a:spcPct val="107000"/>
                        </a:lnSpc>
                        <a:spcBef>
                          <a:spcPts val="0"/>
                        </a:spcBef>
                        <a:spcAft>
                          <a:spcPts val="0"/>
                        </a:spcAft>
                      </a:pPr>
                      <a:r>
                        <a:rPr lang="en-US" sz="1000">
                          <a:effectLst/>
                        </a:rPr>
                        <a:t>NJSLA/PARCC Algebra I ≥ 750 (Level 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extLst>
                  <a:ext uri="{0D108BD9-81ED-4DB2-BD59-A6C34878D82A}">
                    <a16:rowId xmlns:a16="http://schemas.microsoft.com/office/drawing/2014/main" val="2855825763"/>
                  </a:ext>
                </a:extLst>
              </a:tr>
              <a:tr h="2617285">
                <a:tc>
                  <a:txBody>
                    <a:bodyPr/>
                    <a:lstStyle/>
                    <a:p>
                      <a:pPr marL="0" marR="0" algn="ctr">
                        <a:lnSpc>
                          <a:spcPct val="107000"/>
                        </a:lnSpc>
                        <a:spcBef>
                          <a:spcPts val="0"/>
                        </a:spcBef>
                        <a:spcAft>
                          <a:spcPts val="0"/>
                        </a:spcAft>
                      </a:pPr>
                      <a:r>
                        <a:rPr lang="en-US" sz="1000">
                          <a:effectLst/>
                        </a:rPr>
                        <a:t>Second Pathway:</a:t>
                      </a:r>
                    </a:p>
                    <a:p>
                      <a:pPr marL="0" marR="0" algn="ctr">
                        <a:lnSpc>
                          <a:spcPct val="107000"/>
                        </a:lnSpc>
                        <a:spcBef>
                          <a:spcPts val="0"/>
                        </a:spcBef>
                        <a:spcAft>
                          <a:spcPts val="0"/>
                        </a:spcAft>
                      </a:pPr>
                      <a:r>
                        <a:rPr lang="en-US" sz="1000">
                          <a:effectLst/>
                        </a:rPr>
                        <a:t>Student must take and pass appropriate alternate standardized assessment</a:t>
                      </a:r>
                    </a:p>
                    <a:p>
                      <a:pPr marL="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dirty="0">
                          <a:effectLst/>
                        </a:rPr>
                        <a:t>NJSLA ELA Grade 9 ≥ 750 </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NJSLA ELA Grade 11 ≥ 725 </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SAT Evidence-Based Reading and Writing Section ≥ 450, </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SAT Reading Test ≥ 22, </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ACT Reading or ACT PLAN Reading1 ≥ 16</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ACCUPLACER </a:t>
                      </a:r>
                      <a:r>
                        <a:rPr lang="en-US" sz="1000" dirty="0" err="1">
                          <a:effectLst/>
                        </a:rPr>
                        <a:t>WritePlacer</a:t>
                      </a:r>
                      <a:r>
                        <a:rPr lang="en-US" sz="1000" dirty="0">
                          <a:effectLst/>
                        </a:rPr>
                        <a:t> ≥ 6, ACCUPLACER </a:t>
                      </a:r>
                      <a:r>
                        <a:rPr lang="en-US" sz="1000" dirty="0" err="1">
                          <a:effectLst/>
                        </a:rPr>
                        <a:t>WritePlacer</a:t>
                      </a:r>
                      <a:r>
                        <a:rPr lang="en-US" sz="1000" dirty="0">
                          <a:effectLst/>
                        </a:rPr>
                        <a:t> ESL ≥ 4, </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PSAT10 Reading or PSAT/NMSQT Reading ≥ 22</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ACT Aspire Reading1 ≥ 422</a:t>
                      </a:r>
                    </a:p>
                    <a:p>
                      <a:pPr marL="342900" marR="0" lvl="0" indent="-342900">
                        <a:lnSpc>
                          <a:spcPct val="107000"/>
                        </a:lnSpc>
                        <a:spcBef>
                          <a:spcPts val="0"/>
                        </a:spcBef>
                        <a:spcAft>
                          <a:spcPts val="0"/>
                        </a:spcAft>
                        <a:buFont typeface="Symbol" panose="05050102010706020507" pitchFamily="18" charset="2"/>
                        <a:buChar char=""/>
                      </a:pPr>
                      <a:r>
                        <a:rPr lang="en-US" sz="1000" dirty="0">
                          <a:effectLst/>
                        </a:rPr>
                        <a:t>ASVAB-AFQT Composite ≥ 31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342900" marR="0" lvl="0" indent="-342900">
                        <a:lnSpc>
                          <a:spcPct val="107000"/>
                        </a:lnSpc>
                        <a:spcBef>
                          <a:spcPts val="0"/>
                        </a:spcBef>
                        <a:spcAft>
                          <a:spcPts val="0"/>
                        </a:spcAft>
                        <a:buFont typeface="Symbol" panose="05050102010706020507" pitchFamily="18" charset="2"/>
                        <a:buChar char=""/>
                      </a:pPr>
                      <a:r>
                        <a:rPr lang="en-US" sz="1000">
                          <a:effectLst/>
                        </a:rPr>
                        <a:t>NJSLA/PARCC Geometry ≥ 725 </a:t>
                      </a:r>
                    </a:p>
                    <a:p>
                      <a:pPr marL="342900" marR="0" lvl="0" indent="-342900">
                        <a:lnSpc>
                          <a:spcPct val="107000"/>
                        </a:lnSpc>
                        <a:spcBef>
                          <a:spcPts val="0"/>
                        </a:spcBef>
                        <a:spcAft>
                          <a:spcPts val="0"/>
                        </a:spcAft>
                        <a:buFont typeface="Symbol" panose="05050102010706020507" pitchFamily="18" charset="2"/>
                        <a:buChar char=""/>
                      </a:pPr>
                      <a:r>
                        <a:rPr lang="en-US" sz="1000">
                          <a:effectLst/>
                        </a:rPr>
                        <a:t>NJSLA/PARCC Algebra II ≥ 725 </a:t>
                      </a:r>
                    </a:p>
                    <a:p>
                      <a:pPr marL="342900" marR="0" lvl="0" indent="-342900">
                        <a:lnSpc>
                          <a:spcPct val="107000"/>
                        </a:lnSpc>
                        <a:spcBef>
                          <a:spcPts val="0"/>
                        </a:spcBef>
                        <a:spcAft>
                          <a:spcPts val="0"/>
                        </a:spcAft>
                        <a:buFont typeface="Symbol" panose="05050102010706020507" pitchFamily="18" charset="2"/>
                        <a:buChar char=""/>
                      </a:pPr>
                      <a:r>
                        <a:rPr lang="en-US" sz="1000">
                          <a:effectLst/>
                        </a:rPr>
                        <a:t>SAT Math Section  ≥ 440</a:t>
                      </a:r>
                    </a:p>
                    <a:p>
                      <a:pPr marL="342900" marR="0" lvl="0" indent="-342900">
                        <a:lnSpc>
                          <a:spcPct val="107000"/>
                        </a:lnSpc>
                        <a:spcBef>
                          <a:spcPts val="0"/>
                        </a:spcBef>
                        <a:spcAft>
                          <a:spcPts val="0"/>
                        </a:spcAft>
                        <a:buFont typeface="Symbol" panose="05050102010706020507" pitchFamily="18" charset="2"/>
                        <a:buChar char=""/>
                      </a:pPr>
                      <a:r>
                        <a:rPr lang="en-US" sz="1000">
                          <a:effectLst/>
                        </a:rPr>
                        <a:t>SAT Math Test  ≥ 22, </a:t>
                      </a:r>
                    </a:p>
                    <a:p>
                      <a:pPr marL="342900" marR="0" lvl="0" indent="-342900">
                        <a:lnSpc>
                          <a:spcPct val="107000"/>
                        </a:lnSpc>
                        <a:spcBef>
                          <a:spcPts val="0"/>
                        </a:spcBef>
                        <a:spcAft>
                          <a:spcPts val="0"/>
                        </a:spcAft>
                        <a:buFont typeface="Symbol" panose="05050102010706020507" pitchFamily="18" charset="2"/>
                        <a:buChar char=""/>
                      </a:pPr>
                      <a:r>
                        <a:rPr lang="en-US" sz="1000">
                          <a:effectLst/>
                        </a:rPr>
                        <a:t>ACT or ACT PLAN Math1 ≥ 16 </a:t>
                      </a:r>
                    </a:p>
                    <a:p>
                      <a:pPr marL="342900" marR="0" lvl="0" indent="-342900">
                        <a:lnSpc>
                          <a:spcPct val="107000"/>
                        </a:lnSpc>
                        <a:spcBef>
                          <a:spcPts val="0"/>
                        </a:spcBef>
                        <a:spcAft>
                          <a:spcPts val="0"/>
                        </a:spcAft>
                        <a:buFont typeface="Symbol" panose="05050102010706020507" pitchFamily="18" charset="2"/>
                        <a:buChar char=""/>
                      </a:pPr>
                      <a:r>
                        <a:rPr lang="en-US" sz="1000">
                          <a:effectLst/>
                        </a:rPr>
                        <a:t>ACCUPLACER Elementary Algebra ≥ 76</a:t>
                      </a:r>
                    </a:p>
                    <a:p>
                      <a:pPr marL="342900" marR="0" lvl="0" indent="-342900">
                        <a:lnSpc>
                          <a:spcPct val="107000"/>
                        </a:lnSpc>
                        <a:spcBef>
                          <a:spcPts val="0"/>
                        </a:spcBef>
                        <a:spcAft>
                          <a:spcPts val="0"/>
                        </a:spcAft>
                        <a:buFont typeface="Symbol" panose="05050102010706020507" pitchFamily="18" charset="2"/>
                        <a:buChar char=""/>
                      </a:pPr>
                      <a:r>
                        <a:rPr lang="en-US" sz="1000">
                          <a:effectLst/>
                        </a:rPr>
                        <a:t>Next-Generation ACCUPLACER Quantitative Reasoning, Algebra, and Statistics (QAS) ≥ 255</a:t>
                      </a:r>
                    </a:p>
                    <a:p>
                      <a:pPr marL="342900" marR="0" lvl="0" indent="-342900">
                        <a:lnSpc>
                          <a:spcPct val="107000"/>
                        </a:lnSpc>
                        <a:spcBef>
                          <a:spcPts val="0"/>
                        </a:spcBef>
                        <a:spcAft>
                          <a:spcPts val="0"/>
                        </a:spcAft>
                        <a:buFont typeface="Symbol" panose="05050102010706020507" pitchFamily="18" charset="2"/>
                        <a:buChar char=""/>
                      </a:pPr>
                      <a:r>
                        <a:rPr lang="en-US" sz="1000">
                          <a:effectLst/>
                        </a:rPr>
                        <a:t>PSAT10 Math or PSAT/NMSQT Math  ≥ 22</a:t>
                      </a:r>
                    </a:p>
                    <a:p>
                      <a:pPr marL="342900" marR="0" lvl="0" indent="-342900">
                        <a:lnSpc>
                          <a:spcPct val="107000"/>
                        </a:lnSpc>
                        <a:spcBef>
                          <a:spcPts val="0"/>
                        </a:spcBef>
                        <a:spcAft>
                          <a:spcPts val="0"/>
                        </a:spcAft>
                        <a:buFont typeface="Symbol" panose="05050102010706020507" pitchFamily="18" charset="2"/>
                        <a:buChar char=""/>
                      </a:pPr>
                      <a:r>
                        <a:rPr lang="en-US" sz="1000">
                          <a:effectLst/>
                        </a:rPr>
                        <a:t>ACT Aspire Math1 ≥ 422</a:t>
                      </a:r>
                    </a:p>
                    <a:p>
                      <a:pPr marL="342900" marR="0" lvl="0" indent="-342900">
                        <a:lnSpc>
                          <a:spcPct val="107000"/>
                        </a:lnSpc>
                        <a:spcBef>
                          <a:spcPts val="0"/>
                        </a:spcBef>
                        <a:spcAft>
                          <a:spcPts val="0"/>
                        </a:spcAft>
                        <a:buFont typeface="Symbol" panose="05050102010706020507" pitchFamily="18" charset="2"/>
                        <a:buChar char=""/>
                      </a:pPr>
                      <a:r>
                        <a:rPr lang="en-US" sz="1000">
                          <a:effectLst/>
                        </a:rPr>
                        <a:t> ASVAB-AFQT Composite ≥ 31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extLst>
                  <a:ext uri="{0D108BD9-81ED-4DB2-BD59-A6C34878D82A}">
                    <a16:rowId xmlns:a16="http://schemas.microsoft.com/office/drawing/2014/main" val="3044045911"/>
                  </a:ext>
                </a:extLst>
              </a:tr>
              <a:tr h="1650303">
                <a:tc>
                  <a:txBody>
                    <a:bodyPr/>
                    <a:lstStyle/>
                    <a:p>
                      <a:pPr marL="0" marR="0" algn="ctr">
                        <a:lnSpc>
                          <a:spcPct val="107000"/>
                        </a:lnSpc>
                        <a:spcBef>
                          <a:spcPts val="0"/>
                        </a:spcBef>
                        <a:spcAft>
                          <a:spcPts val="0"/>
                        </a:spcAft>
                      </a:pPr>
                      <a:r>
                        <a:rPr lang="en-US" sz="1000">
                          <a:effectLst/>
                        </a:rPr>
                        <a:t>Third Pathway:</a:t>
                      </a:r>
                    </a:p>
                    <a:p>
                      <a:pPr marL="0" marR="0" algn="ctr">
                        <a:lnSpc>
                          <a:spcPct val="107000"/>
                        </a:lnSpc>
                        <a:spcBef>
                          <a:spcPts val="0"/>
                        </a:spcBef>
                        <a:spcAft>
                          <a:spcPts val="0"/>
                        </a:spcAft>
                      </a:pPr>
                      <a:r>
                        <a:rPr lang="en-US" sz="1000">
                          <a:effectLst/>
                        </a:rPr>
                        <a:t>This Pathway is only available is a student takes all NJSLA tests associated with the high school level course for which they are eligible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0" marR="0" algn="ctr">
                        <a:lnSpc>
                          <a:spcPct val="107000"/>
                        </a:lnSpc>
                        <a:spcBef>
                          <a:spcPts val="0"/>
                        </a:spcBef>
                        <a:spcAft>
                          <a:spcPts val="0"/>
                        </a:spcAft>
                      </a:pPr>
                      <a:r>
                        <a:rPr lang="en-US" sz="1000">
                          <a:effectLst/>
                        </a:rPr>
                        <a:t>Meet the criteria of the NJDOE Portfolio Appeal for ELA</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tc>
                  <a:txBody>
                    <a:bodyPr/>
                    <a:lstStyle/>
                    <a:p>
                      <a:pPr marL="0" marR="0" algn="ctr">
                        <a:lnSpc>
                          <a:spcPct val="107000"/>
                        </a:lnSpc>
                        <a:spcBef>
                          <a:spcPts val="0"/>
                        </a:spcBef>
                        <a:spcAft>
                          <a:spcPts val="0"/>
                        </a:spcAft>
                      </a:pPr>
                      <a:r>
                        <a:rPr lang="en-US" sz="1000" dirty="0">
                          <a:effectLst/>
                        </a:rPr>
                        <a:t>Meet the criteria of the NJDOE Portfolio Appeal for Math</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581" marR="61581" marT="0" marB="0"/>
                </a:tc>
                <a:extLst>
                  <a:ext uri="{0D108BD9-81ED-4DB2-BD59-A6C34878D82A}">
                    <a16:rowId xmlns:a16="http://schemas.microsoft.com/office/drawing/2014/main" val="130793658"/>
                  </a:ext>
                </a:extLst>
              </a:tr>
            </a:tbl>
          </a:graphicData>
        </a:graphic>
      </p:graphicFrame>
    </p:spTree>
    <p:extLst>
      <p:ext uri="{BB962C8B-B14F-4D97-AF65-F5344CB8AC3E}">
        <p14:creationId xmlns:p14="http://schemas.microsoft.com/office/powerpoint/2010/main" val="356035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FB6F8FC-69A4-C443-9D16-002504E5BB42}"/>
              </a:ext>
            </a:extLst>
          </p:cNvPr>
          <p:cNvPicPr>
            <a:picLocks noGrp="1" noChangeAspect="1"/>
          </p:cNvPicPr>
          <p:nvPr>
            <p:ph idx="1"/>
          </p:nvPr>
        </p:nvPicPr>
        <p:blipFill>
          <a:blip r:embed="rId2"/>
          <a:stretch>
            <a:fillRect/>
          </a:stretch>
        </p:blipFill>
        <p:spPr>
          <a:xfrm>
            <a:off x="966085" y="2997466"/>
            <a:ext cx="3336599" cy="863067"/>
          </a:xfrm>
        </p:spPr>
      </p:pic>
      <p:sp>
        <p:nvSpPr>
          <p:cNvPr id="7" name="Content Placeholder 2">
            <a:extLst>
              <a:ext uri="{FF2B5EF4-FFF2-40B4-BE49-F238E27FC236}">
                <a16:creationId xmlns:a16="http://schemas.microsoft.com/office/drawing/2014/main" id="{345E8284-87B2-1643-9A64-4961340CF9A7}"/>
              </a:ext>
            </a:extLst>
          </p:cNvPr>
          <p:cNvSpPr txBox="1">
            <a:spLocks/>
          </p:cNvSpPr>
          <p:nvPr/>
        </p:nvSpPr>
        <p:spPr>
          <a:xfrm>
            <a:off x="5118447" y="803185"/>
            <a:ext cx="6638124" cy="5741305"/>
          </a:xfrm>
          <a:prstGeom prst="rect">
            <a:avLst/>
          </a:prstGeom>
        </p:spPr>
        <p:txBody>
          <a:bodyPr vert="horz" lIns="91440" tIns="45720" rIns="91440" bIns="45720" rtlCol="0" anchor="ctr">
            <a:normAutofit fontScale="92500" lnSpcReduction="10000"/>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r>
              <a:rPr lang="en-US" dirty="0"/>
              <a:t>Naviance is a great program to start to utilize to help in deciding what you might want to do after high school and help you find appropriate options.</a:t>
            </a:r>
          </a:p>
          <a:p>
            <a:endParaRPr lang="en-US" dirty="0"/>
          </a:p>
          <a:p>
            <a:r>
              <a:rPr lang="en-US" dirty="0"/>
              <a:t>Log onto the OHS Website and scroll down to “Site Shortcuts”</a:t>
            </a:r>
          </a:p>
          <a:p>
            <a:endParaRPr lang="en-US" dirty="0"/>
          </a:p>
          <a:p>
            <a:r>
              <a:rPr lang="en-US" dirty="0"/>
              <a:t>Click on “Naviance Family Connections”</a:t>
            </a:r>
          </a:p>
          <a:p>
            <a:endParaRPr lang="en-US" dirty="0"/>
          </a:p>
          <a:p>
            <a:r>
              <a:rPr lang="en-US" dirty="0"/>
              <a:t>Log in with your PERSONAL email account and password you set. If you have not yet created an account, or you forgot your username and/or password please let your counselor know to assist with your registration. </a:t>
            </a:r>
          </a:p>
          <a:p>
            <a:endParaRPr lang="en-US" dirty="0"/>
          </a:p>
          <a:p>
            <a:r>
              <a:rPr lang="en-US" dirty="0"/>
              <a:t>ALL students should be registered for Naviance as there are important resources for you to use throughout the school year and into next year. </a:t>
            </a:r>
          </a:p>
          <a:p>
            <a:endParaRPr lang="en-US" dirty="0"/>
          </a:p>
        </p:txBody>
      </p:sp>
    </p:spTree>
    <p:extLst>
      <p:ext uri="{BB962C8B-B14F-4D97-AF65-F5344CB8AC3E}">
        <p14:creationId xmlns:p14="http://schemas.microsoft.com/office/powerpoint/2010/main" val="420170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7C0BCC-53C4-824C-99E5-A5CC4360E21B}"/>
              </a:ext>
            </a:extLst>
          </p:cNvPr>
          <p:cNvSpPr>
            <a:spLocks noGrp="1"/>
          </p:cNvSpPr>
          <p:nvPr>
            <p:ph idx="1"/>
          </p:nvPr>
        </p:nvSpPr>
        <p:spPr>
          <a:xfrm>
            <a:off x="4865267" y="1280620"/>
            <a:ext cx="6577796" cy="5159370"/>
          </a:xfrm>
        </p:spPr>
        <p:txBody>
          <a:bodyPr>
            <a:normAutofit fontScale="77500" lnSpcReduction="20000"/>
          </a:bodyPr>
          <a:lstStyle/>
          <a:p>
            <a:r>
              <a:rPr lang="en-US" dirty="0"/>
              <a:t>Are you unsure of what you want to do after high school? That’s Okay! Naviance has great interest inventories that will help identify your strengths and pair you with prospective job options.</a:t>
            </a:r>
          </a:p>
          <a:p>
            <a:pPr lvl="1"/>
            <a:r>
              <a:rPr lang="en-US" dirty="0"/>
              <a:t>Click “About Me”</a:t>
            </a:r>
          </a:p>
          <a:p>
            <a:pPr lvl="1"/>
            <a:r>
              <a:rPr lang="en-US" dirty="0"/>
              <a:t>Click “My Assessments”</a:t>
            </a:r>
          </a:p>
          <a:p>
            <a:pPr lvl="1"/>
            <a:r>
              <a:rPr lang="en-US" dirty="0"/>
              <a:t>Take any of the inventories listed</a:t>
            </a:r>
          </a:p>
          <a:p>
            <a:r>
              <a:rPr lang="en-US" dirty="0"/>
              <a:t>Start Building a Resume! Input all of your jobs, achievements and accomplishments, community service and volunteer work, and Naviance will format it for you. Plus, this allows you to keep all of your information organized and ready to access when needed. </a:t>
            </a:r>
          </a:p>
          <a:p>
            <a:pPr lvl="1"/>
            <a:r>
              <a:rPr lang="en-US" dirty="0"/>
              <a:t>Click “About Me”</a:t>
            </a:r>
          </a:p>
          <a:p>
            <a:pPr lvl="1"/>
            <a:r>
              <a:rPr lang="en-US" dirty="0"/>
              <a:t>Click “My Stuff”</a:t>
            </a:r>
          </a:p>
          <a:p>
            <a:pPr lvl="1"/>
            <a:r>
              <a:rPr lang="en-US" dirty="0"/>
              <a:t>Click “Resume”</a:t>
            </a:r>
          </a:p>
          <a:p>
            <a:r>
              <a:rPr lang="en-US" dirty="0"/>
              <a:t>Conduct a College Search and find colleges/universities that meet your interests and needs </a:t>
            </a:r>
          </a:p>
          <a:p>
            <a:pPr lvl="1"/>
            <a:r>
              <a:rPr lang="en-US" dirty="0"/>
              <a:t>Click on “Colleges”</a:t>
            </a:r>
          </a:p>
          <a:p>
            <a:pPr lvl="1"/>
            <a:r>
              <a:rPr lang="en-US" dirty="0"/>
              <a:t>Click “Find your Match”</a:t>
            </a:r>
          </a:p>
          <a:p>
            <a:pPr lvl="1"/>
            <a:r>
              <a:rPr lang="en-US" dirty="0"/>
              <a:t>Click “</a:t>
            </a:r>
            <a:r>
              <a:rPr lang="en-US" dirty="0" err="1"/>
              <a:t>SuperMatch</a:t>
            </a:r>
            <a:r>
              <a:rPr lang="en-US" dirty="0"/>
              <a:t>” you can customize your search and the results will match you based on your GPA listed in the system</a:t>
            </a:r>
          </a:p>
          <a:p>
            <a:pPr lvl="1"/>
            <a:r>
              <a:rPr lang="en-US" dirty="0"/>
              <a:t>Click “Advanced College Search” and customize your search specific to what you are looking for</a:t>
            </a:r>
          </a:p>
          <a:p>
            <a:pPr marL="457200" lvl="1" indent="0">
              <a:buNone/>
            </a:pPr>
            <a:endParaRPr lang="en-US" dirty="0"/>
          </a:p>
          <a:p>
            <a:endParaRPr lang="en-US" dirty="0"/>
          </a:p>
        </p:txBody>
      </p:sp>
      <p:pic>
        <p:nvPicPr>
          <p:cNvPr id="4" name="Content Placeholder 4">
            <a:extLst>
              <a:ext uri="{FF2B5EF4-FFF2-40B4-BE49-F238E27FC236}">
                <a16:creationId xmlns:a16="http://schemas.microsoft.com/office/drawing/2014/main" id="{762BCB25-F8E6-0B46-B8AB-8C73D54B1D2B}"/>
              </a:ext>
            </a:extLst>
          </p:cNvPr>
          <p:cNvPicPr>
            <a:picLocks noChangeAspect="1"/>
          </p:cNvPicPr>
          <p:nvPr/>
        </p:nvPicPr>
        <p:blipFill>
          <a:blip r:embed="rId2"/>
          <a:stretch>
            <a:fillRect/>
          </a:stretch>
        </p:blipFill>
        <p:spPr>
          <a:xfrm>
            <a:off x="966085" y="2997466"/>
            <a:ext cx="3336599" cy="863067"/>
          </a:xfrm>
          <a:prstGeom prst="rect">
            <a:avLst/>
          </a:prstGeom>
        </p:spPr>
      </p:pic>
      <p:sp>
        <p:nvSpPr>
          <p:cNvPr id="5" name="TextBox 4">
            <a:extLst>
              <a:ext uri="{FF2B5EF4-FFF2-40B4-BE49-F238E27FC236}">
                <a16:creationId xmlns:a16="http://schemas.microsoft.com/office/drawing/2014/main" id="{946B3853-4AAE-B548-948A-DCD9EE56AD82}"/>
              </a:ext>
            </a:extLst>
          </p:cNvPr>
          <p:cNvSpPr txBox="1"/>
          <p:nvPr/>
        </p:nvSpPr>
        <p:spPr>
          <a:xfrm>
            <a:off x="6387737" y="365758"/>
            <a:ext cx="6779623" cy="369332"/>
          </a:xfrm>
          <a:prstGeom prst="rect">
            <a:avLst/>
          </a:prstGeom>
          <a:noFill/>
        </p:spPr>
        <p:txBody>
          <a:bodyPr wrap="square" rtlCol="0">
            <a:spAutoFit/>
          </a:bodyPr>
          <a:lstStyle/>
          <a:p>
            <a:r>
              <a:rPr lang="en-US" dirty="0"/>
              <a:t>What can you do on Naviance?</a:t>
            </a:r>
          </a:p>
        </p:txBody>
      </p:sp>
    </p:spTree>
    <p:extLst>
      <p:ext uri="{BB962C8B-B14F-4D97-AF65-F5344CB8AC3E}">
        <p14:creationId xmlns:p14="http://schemas.microsoft.com/office/powerpoint/2010/main" val="227260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9517E16C-24FF-664C-9CB3-2040D7EDF09A}"/>
              </a:ext>
            </a:extLst>
          </p:cNvPr>
          <p:cNvPicPr>
            <a:picLocks noChangeAspect="1"/>
          </p:cNvPicPr>
          <p:nvPr/>
        </p:nvPicPr>
        <p:blipFill>
          <a:blip r:embed="rId2"/>
          <a:stretch>
            <a:fillRect/>
          </a:stretch>
        </p:blipFill>
        <p:spPr>
          <a:xfrm>
            <a:off x="966085" y="2997466"/>
            <a:ext cx="3336599" cy="863067"/>
          </a:xfrm>
          <a:prstGeom prst="rect">
            <a:avLst/>
          </a:prstGeom>
        </p:spPr>
      </p:pic>
      <p:sp>
        <p:nvSpPr>
          <p:cNvPr id="5" name="Content Placeholder 2">
            <a:extLst>
              <a:ext uri="{FF2B5EF4-FFF2-40B4-BE49-F238E27FC236}">
                <a16:creationId xmlns:a16="http://schemas.microsoft.com/office/drawing/2014/main" id="{87C40756-896B-1745-8E93-DD7FCF1FBBE4}"/>
              </a:ext>
            </a:extLst>
          </p:cNvPr>
          <p:cNvSpPr>
            <a:spLocks noGrp="1"/>
          </p:cNvSpPr>
          <p:nvPr>
            <p:ph idx="1"/>
          </p:nvPr>
        </p:nvSpPr>
        <p:spPr>
          <a:xfrm>
            <a:off x="5053133" y="1236222"/>
            <a:ext cx="6281873" cy="5248622"/>
          </a:xfrm>
        </p:spPr>
        <p:txBody>
          <a:bodyPr>
            <a:normAutofit/>
          </a:bodyPr>
          <a:lstStyle/>
          <a:p>
            <a:r>
              <a:rPr lang="en-US" dirty="0"/>
              <a:t>Click on the college/university you like and “Heart” it. This will begin to create a list of schools you’re interested in for future reference.</a:t>
            </a:r>
          </a:p>
          <a:p>
            <a:r>
              <a:rPr lang="en-US" dirty="0"/>
              <a:t>Every College/University listed on Naviance has a direct link to their website under the school name.</a:t>
            </a:r>
          </a:p>
          <a:p>
            <a:r>
              <a:rPr lang="en-US" dirty="0"/>
              <a:t>Click on “Admissions”</a:t>
            </a:r>
          </a:p>
          <a:p>
            <a:pPr lvl="1"/>
            <a:r>
              <a:rPr lang="en-US" dirty="0"/>
              <a:t>Review previous application history</a:t>
            </a:r>
          </a:p>
          <a:p>
            <a:pPr lvl="1"/>
            <a:r>
              <a:rPr lang="en-US" dirty="0"/>
              <a:t>Look at the scattergram and see where you fall on the chart</a:t>
            </a:r>
          </a:p>
          <a:p>
            <a:pPr lvl="1"/>
            <a:r>
              <a:rPr lang="en-US" dirty="0"/>
              <a:t>Review the Application Requirements and Factors for review of acceptance</a:t>
            </a:r>
          </a:p>
          <a:p>
            <a:pPr lvl="1"/>
            <a:r>
              <a:rPr lang="en-US" dirty="0"/>
              <a:t>Check the application deadline information to understand a future timeline for applications</a:t>
            </a:r>
          </a:p>
          <a:p>
            <a:endParaRPr lang="en-US" dirty="0"/>
          </a:p>
        </p:txBody>
      </p:sp>
      <p:sp>
        <p:nvSpPr>
          <p:cNvPr id="6" name="TextBox 5">
            <a:extLst>
              <a:ext uri="{FF2B5EF4-FFF2-40B4-BE49-F238E27FC236}">
                <a16:creationId xmlns:a16="http://schemas.microsoft.com/office/drawing/2014/main" id="{AFC8512A-C7F7-CC44-A36C-AADD24988F12}"/>
              </a:ext>
            </a:extLst>
          </p:cNvPr>
          <p:cNvSpPr txBox="1"/>
          <p:nvPr/>
        </p:nvSpPr>
        <p:spPr>
          <a:xfrm>
            <a:off x="6165669" y="287383"/>
            <a:ext cx="6048103" cy="369332"/>
          </a:xfrm>
          <a:prstGeom prst="rect">
            <a:avLst/>
          </a:prstGeom>
          <a:noFill/>
        </p:spPr>
        <p:txBody>
          <a:bodyPr wrap="square" rtlCol="0">
            <a:spAutoFit/>
          </a:bodyPr>
          <a:lstStyle/>
          <a:p>
            <a:r>
              <a:rPr lang="en-US" dirty="0"/>
              <a:t>Find a College/University you Like?</a:t>
            </a:r>
          </a:p>
        </p:txBody>
      </p:sp>
    </p:spTree>
    <p:extLst>
      <p:ext uri="{BB962C8B-B14F-4D97-AF65-F5344CB8AC3E}">
        <p14:creationId xmlns:p14="http://schemas.microsoft.com/office/powerpoint/2010/main" val="1680086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E04FA-0369-724C-A077-9DFB715720CB}"/>
              </a:ext>
            </a:extLst>
          </p:cNvPr>
          <p:cNvSpPr>
            <a:spLocks noGrp="1"/>
          </p:cNvSpPr>
          <p:nvPr>
            <p:ph type="title"/>
          </p:nvPr>
        </p:nvSpPr>
        <p:spPr/>
        <p:txBody>
          <a:bodyPr/>
          <a:lstStyle/>
          <a:p>
            <a:r>
              <a:rPr lang="en-US" dirty="0"/>
              <a:t>College Entrance Exams</a:t>
            </a:r>
            <a:br>
              <a:rPr lang="en-US" dirty="0"/>
            </a:br>
            <a:r>
              <a:rPr lang="en-US" dirty="0"/>
              <a:t>SAT vs ACT</a:t>
            </a:r>
          </a:p>
        </p:txBody>
      </p:sp>
      <p:graphicFrame>
        <p:nvGraphicFramePr>
          <p:cNvPr id="6" name="Content Placeholder 3">
            <a:extLst>
              <a:ext uri="{FF2B5EF4-FFF2-40B4-BE49-F238E27FC236}">
                <a16:creationId xmlns:a16="http://schemas.microsoft.com/office/drawing/2014/main" id="{D7B9CBCA-CBF5-624D-88A8-AA4FB9397169}"/>
              </a:ext>
            </a:extLst>
          </p:cNvPr>
          <p:cNvGraphicFramePr>
            <a:graphicFrameLocks/>
          </p:cNvGraphicFramePr>
          <p:nvPr>
            <p:extLst>
              <p:ext uri="{D42A27DB-BD31-4B8C-83A1-F6EECF244321}">
                <p14:modId xmlns:p14="http://schemas.microsoft.com/office/powerpoint/2010/main" val="153148930"/>
              </p:ext>
            </p:extLst>
          </p:nvPr>
        </p:nvGraphicFramePr>
        <p:xfrm>
          <a:off x="4752699" y="1802674"/>
          <a:ext cx="2286000" cy="288036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tblGrid>
              <a:tr h="838200">
                <a:tc>
                  <a:txBody>
                    <a:bodyPr/>
                    <a:lstStyle/>
                    <a:p>
                      <a:r>
                        <a:rPr lang="en-US" dirty="0"/>
                        <a:t>           </a:t>
                      </a:r>
                    </a:p>
                    <a:p>
                      <a:r>
                        <a:rPr lang="en-US" dirty="0"/>
                        <a:t>              SAT</a:t>
                      </a:r>
                    </a:p>
                  </a:txBody>
                  <a:tcPr/>
                </a:tc>
                <a:extLst>
                  <a:ext uri="{0D108BD9-81ED-4DB2-BD59-A6C34878D82A}">
                    <a16:rowId xmlns:a16="http://schemas.microsoft.com/office/drawing/2014/main" val="10000"/>
                  </a:ext>
                </a:extLst>
              </a:tr>
              <a:tr h="1981200">
                <a:tc>
                  <a:txBody>
                    <a:bodyPr/>
                    <a:lstStyle/>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3 sections: Reading, Writing, &amp; Language, Math plus optional essay</a:t>
                      </a:r>
                    </a:p>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SAT Subject Tests </a:t>
                      </a:r>
                    </a:p>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Score Range:</a:t>
                      </a:r>
                      <a:r>
                        <a:rPr lang="en-US" sz="1600" baseline="0" dirty="0">
                          <a:latin typeface="Times New Roman" panose="02020603050405020304" pitchFamily="18" charset="0"/>
                          <a:cs typeface="Times New Roman" panose="02020603050405020304" pitchFamily="18" charset="0"/>
                        </a:rPr>
                        <a:t> 400-1600</a:t>
                      </a:r>
                    </a:p>
                    <a:p>
                      <a:pPr marL="285750" indent="-285750">
                        <a:buFont typeface="Arial" panose="020B0604020202020204" pitchFamily="34" charset="0"/>
                        <a:buChar char="•"/>
                      </a:pPr>
                      <a:r>
                        <a:rPr lang="en-US" sz="1500" baseline="0" dirty="0">
                          <a:latin typeface="Times New Roman" panose="02020603050405020304" pitchFamily="18" charset="0"/>
                          <a:cs typeface="Times New Roman" panose="02020603050405020304" pitchFamily="18" charset="0"/>
                        </a:rPr>
                        <a:t>www.collegeboard.org</a:t>
                      </a:r>
                      <a:r>
                        <a:rPr lang="en-US" sz="1600" dirty="0">
                          <a:latin typeface="Times New Roman" panose="02020603050405020304" pitchFamily="18" charset="0"/>
                          <a:cs typeface="Times New Roman" panose="02020603050405020304" pitchFamily="18" charset="0"/>
                        </a:rPr>
                        <a:t> </a:t>
                      </a:r>
                    </a:p>
                  </a:txBody>
                  <a:tcPr/>
                </a:tc>
                <a:extLst>
                  <a:ext uri="{0D108BD9-81ED-4DB2-BD59-A6C34878D82A}">
                    <a16:rowId xmlns:a16="http://schemas.microsoft.com/office/drawing/2014/main" val="10001"/>
                  </a:ext>
                </a:extLst>
              </a:tr>
            </a:tbl>
          </a:graphicData>
        </a:graphic>
      </p:graphicFrame>
      <p:graphicFrame>
        <p:nvGraphicFramePr>
          <p:cNvPr id="7" name="Table 6">
            <a:extLst>
              <a:ext uri="{FF2B5EF4-FFF2-40B4-BE49-F238E27FC236}">
                <a16:creationId xmlns:a16="http://schemas.microsoft.com/office/drawing/2014/main" id="{47E28A79-AE22-2A42-9A32-AE9C3C38662A}"/>
              </a:ext>
            </a:extLst>
          </p:cNvPr>
          <p:cNvGraphicFramePr>
            <a:graphicFrameLocks noGrp="1"/>
          </p:cNvGraphicFramePr>
          <p:nvPr>
            <p:extLst>
              <p:ext uri="{D42A27DB-BD31-4B8C-83A1-F6EECF244321}">
                <p14:modId xmlns:p14="http://schemas.microsoft.com/office/powerpoint/2010/main" val="1135081531"/>
              </p:ext>
            </p:extLst>
          </p:nvPr>
        </p:nvGraphicFramePr>
        <p:xfrm>
          <a:off x="7228110" y="1802674"/>
          <a:ext cx="2286000" cy="2908663"/>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tblGrid>
              <a:tr h="851263">
                <a:tc>
                  <a:txBody>
                    <a:bodyPr/>
                    <a:lstStyle/>
                    <a:p>
                      <a:r>
                        <a:rPr lang="en-US" dirty="0"/>
                        <a:t>      </a:t>
                      </a:r>
                    </a:p>
                    <a:p>
                      <a:r>
                        <a:rPr lang="en-US" dirty="0"/>
                        <a:t>                 ACT</a:t>
                      </a:r>
                    </a:p>
                  </a:txBody>
                  <a:tcPr/>
                </a:tc>
                <a:extLst>
                  <a:ext uri="{0D108BD9-81ED-4DB2-BD59-A6C34878D82A}">
                    <a16:rowId xmlns:a16="http://schemas.microsoft.com/office/drawing/2014/main" val="10000"/>
                  </a:ext>
                </a:extLst>
              </a:tr>
              <a:tr h="2057400">
                <a:tc>
                  <a:txBody>
                    <a:bodyPr/>
                    <a:lstStyle/>
                    <a:p>
                      <a:pPr marL="285750"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4 sections: Math, Science,</a:t>
                      </a:r>
                      <a:r>
                        <a:rPr lang="en-US" sz="1600" baseline="0" dirty="0">
                          <a:latin typeface="Times New Roman" panose="02020603050405020304" pitchFamily="18" charset="0"/>
                          <a:cs typeface="Times New Roman" panose="02020603050405020304" pitchFamily="18" charset="0"/>
                        </a:rPr>
                        <a:t> Reading, English plus optional Writing Test</a:t>
                      </a:r>
                    </a:p>
                    <a:p>
                      <a:pPr marL="285750" indent="-285750">
                        <a:buFont typeface="Arial" panose="020B0604020202020204" pitchFamily="34" charset="0"/>
                        <a:buChar char="•"/>
                      </a:pPr>
                      <a:r>
                        <a:rPr lang="en-US" sz="1600" baseline="0" dirty="0">
                          <a:latin typeface="Times New Roman" panose="02020603050405020304" pitchFamily="18" charset="0"/>
                          <a:cs typeface="Times New Roman" panose="02020603050405020304" pitchFamily="18" charset="0"/>
                        </a:rPr>
                        <a:t>Score Range:1-36</a:t>
                      </a:r>
                    </a:p>
                    <a:p>
                      <a:pPr marL="285750" indent="-285750">
                        <a:buFont typeface="Arial" panose="020B0604020202020204" pitchFamily="34" charset="0"/>
                        <a:buChar char="•"/>
                      </a:pPr>
                      <a:r>
                        <a:rPr lang="en-US" sz="1600" baseline="0" dirty="0">
                          <a:latin typeface="Times New Roman" panose="02020603050405020304" pitchFamily="18" charset="0"/>
                          <a:cs typeface="Times New Roman" panose="02020603050405020304" pitchFamily="18" charset="0"/>
                        </a:rPr>
                        <a:t>www.actstudents.org</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bl>
          </a:graphicData>
        </a:graphic>
      </p:graphicFrame>
      <p:graphicFrame>
        <p:nvGraphicFramePr>
          <p:cNvPr id="8" name="Table 7">
            <a:extLst>
              <a:ext uri="{FF2B5EF4-FFF2-40B4-BE49-F238E27FC236}">
                <a16:creationId xmlns:a16="http://schemas.microsoft.com/office/drawing/2014/main" id="{6D73FBF1-373A-2A42-8022-F6B8DFB9AD7C}"/>
              </a:ext>
            </a:extLst>
          </p:cNvPr>
          <p:cNvGraphicFramePr>
            <a:graphicFrameLocks noGrp="1"/>
          </p:cNvGraphicFramePr>
          <p:nvPr>
            <p:extLst>
              <p:ext uri="{D42A27DB-BD31-4B8C-83A1-F6EECF244321}">
                <p14:modId xmlns:p14="http://schemas.microsoft.com/office/powerpoint/2010/main" val="2652614467"/>
              </p:ext>
            </p:extLst>
          </p:nvPr>
        </p:nvGraphicFramePr>
        <p:xfrm>
          <a:off x="9710055" y="1787433"/>
          <a:ext cx="2286000" cy="2923903"/>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tblGrid>
              <a:tr h="923338">
                <a:tc>
                  <a:txBody>
                    <a:bodyPr/>
                    <a:lstStyle/>
                    <a:p>
                      <a:r>
                        <a:rPr lang="en-US" dirty="0"/>
                        <a:t>       </a:t>
                      </a:r>
                      <a:r>
                        <a:rPr lang="en-US" baseline="0" dirty="0"/>
                        <a:t>      </a:t>
                      </a:r>
                    </a:p>
                    <a:p>
                      <a:r>
                        <a:rPr lang="en-US" baseline="0" dirty="0"/>
                        <a:t>               TEST</a:t>
                      </a:r>
                    </a:p>
                    <a:p>
                      <a:r>
                        <a:rPr lang="en-US" baseline="0" dirty="0"/>
                        <a:t>           OPTIONAL</a:t>
                      </a:r>
                      <a:r>
                        <a:rPr lang="en-US" dirty="0"/>
                        <a:t>  </a:t>
                      </a:r>
                    </a:p>
                  </a:txBody>
                  <a:tcPr/>
                </a:tc>
                <a:extLst>
                  <a:ext uri="{0D108BD9-81ED-4DB2-BD59-A6C34878D82A}">
                    <a16:rowId xmlns:a16="http://schemas.microsoft.com/office/drawing/2014/main" val="10000"/>
                  </a:ext>
                </a:extLst>
              </a:tr>
              <a:tr h="2000565">
                <a:tc>
                  <a:txBody>
                    <a:bodyPr/>
                    <a:lstStyle/>
                    <a:p>
                      <a:pPr marL="285750" indent="-285750">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In lieu of SAT/ACT scores, college may seek additional information</a:t>
                      </a:r>
                    </a:p>
                    <a:p>
                      <a:pPr marL="285750" indent="-285750">
                        <a:buFont typeface="Arial" panose="020B0604020202020204" pitchFamily="34" charset="0"/>
                        <a:buChar char="•"/>
                      </a:pPr>
                      <a:r>
                        <a:rPr lang="en-US" sz="1600" b="0" dirty="0">
                          <a:latin typeface="Times New Roman" panose="02020603050405020304" pitchFamily="18" charset="0"/>
                          <a:cs typeface="Times New Roman" panose="02020603050405020304" pitchFamily="18" charset="0"/>
                        </a:rPr>
                        <a:t>www.fairtest.org</a:t>
                      </a:r>
                    </a:p>
                  </a:txBody>
                  <a:tcPr/>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CDB7AC56-9181-794E-93F9-E2AE427D89CC}"/>
              </a:ext>
            </a:extLst>
          </p:cNvPr>
          <p:cNvSpPr txBox="1"/>
          <p:nvPr/>
        </p:nvSpPr>
        <p:spPr>
          <a:xfrm>
            <a:off x="2142307" y="5329647"/>
            <a:ext cx="9278983" cy="1200329"/>
          </a:xfrm>
          <a:prstGeom prst="rect">
            <a:avLst/>
          </a:prstGeom>
          <a:noFill/>
        </p:spPr>
        <p:txBody>
          <a:bodyPr wrap="square" rtlCol="0">
            <a:spAutoFit/>
          </a:bodyPr>
          <a:lstStyle/>
          <a:p>
            <a:r>
              <a:rPr lang="en-US" dirty="0"/>
              <a:t>Students must register for the SAT through </a:t>
            </a:r>
            <a:r>
              <a:rPr lang="en-US" dirty="0" err="1"/>
              <a:t>CollegeBoard</a:t>
            </a:r>
            <a:r>
              <a:rPr lang="en-US" dirty="0"/>
              <a:t> and for the ACT at </a:t>
            </a:r>
            <a:r>
              <a:rPr lang="en-US" dirty="0" err="1"/>
              <a:t>ACT.org</a:t>
            </a:r>
            <a:r>
              <a:rPr lang="en-US" dirty="0"/>
              <a:t> reach out to your counselor if you have questions or need help getting registered.  Students should be prepared to take the exam at least once during their junior year and can take again pending their score report.</a:t>
            </a:r>
          </a:p>
        </p:txBody>
      </p:sp>
    </p:spTree>
    <p:extLst>
      <p:ext uri="{BB962C8B-B14F-4D97-AF65-F5344CB8AC3E}">
        <p14:creationId xmlns:p14="http://schemas.microsoft.com/office/powerpoint/2010/main" val="1445868756"/>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3960F"/>
      </a:accent1>
      <a:accent2>
        <a:srgbClr val="E04116"/>
      </a:accent2>
      <a:accent3>
        <a:srgbClr val="9D4DE7"/>
      </a:accent3>
      <a:accent4>
        <a:srgbClr val="449EF3"/>
      </a:accent4>
      <a:accent5>
        <a:srgbClr val="39C6BE"/>
      </a:accent5>
      <a:accent6>
        <a:srgbClr val="88C933"/>
      </a:accent6>
      <a:hlink>
        <a:srgbClr val="EBB41F"/>
      </a:hlink>
      <a:folHlink>
        <a:srgbClr val="E1D676"/>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{8F8A6808-92CA-3C4E-9935-0CF155EEA304}tf16401369</Template>
  <TotalTime>404</TotalTime>
  <Words>1030</Words>
  <Application>Microsoft Office PowerPoint</Application>
  <PresentationFormat>Widescreen</PresentationFormat>
  <Paragraphs>106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Rockwell</vt:lpstr>
      <vt:lpstr>Symbol</vt:lpstr>
      <vt:lpstr>Times New Roman</vt:lpstr>
      <vt:lpstr>Wingdings</vt:lpstr>
      <vt:lpstr>Atlas</vt:lpstr>
      <vt:lpstr>Junior Class Presentation</vt:lpstr>
      <vt:lpstr>How Can I Help You?</vt:lpstr>
      <vt:lpstr>Grades &amp; Attendance</vt:lpstr>
      <vt:lpstr>Graduation Requirements</vt:lpstr>
      <vt:lpstr>NJ Graduation Assessment Requirements</vt:lpstr>
      <vt:lpstr>PowerPoint Presentation</vt:lpstr>
      <vt:lpstr>PowerPoint Presentation</vt:lpstr>
      <vt:lpstr>PowerPoint Presentation</vt:lpstr>
      <vt:lpstr>College Entrance Exams SAT vs ACT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Junior Class Presentation</dc:title>
  <dc:creator>Wendi Kaplan</dc:creator>
  <cp:lastModifiedBy>Wendi Kaplan</cp:lastModifiedBy>
  <cp:revision>12</cp:revision>
  <dcterms:created xsi:type="dcterms:W3CDTF">2020-11-02T13:48:07Z</dcterms:created>
  <dcterms:modified xsi:type="dcterms:W3CDTF">2020-11-16T15:08:06Z</dcterms:modified>
</cp:coreProperties>
</file>